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84"/>
  </p:notesMasterIdLst>
  <p:handoutMasterIdLst>
    <p:handoutMasterId r:id="rId85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743" r:id="rId42"/>
    <p:sldId id="3744" r:id="rId43"/>
    <p:sldId id="3742" r:id="rId44"/>
    <p:sldId id="3691" r:id="rId45"/>
    <p:sldId id="3692" r:id="rId46"/>
    <p:sldId id="3693" r:id="rId47"/>
    <p:sldId id="3718" r:id="rId48"/>
    <p:sldId id="3719" r:id="rId49"/>
    <p:sldId id="3720" r:id="rId50"/>
    <p:sldId id="3703" r:id="rId51"/>
    <p:sldId id="3724" r:id="rId52"/>
    <p:sldId id="3734" r:id="rId53"/>
    <p:sldId id="3704" r:id="rId54"/>
    <p:sldId id="3708" r:id="rId55"/>
    <p:sldId id="3709" r:id="rId56"/>
    <p:sldId id="3712" r:id="rId57"/>
    <p:sldId id="3710" r:id="rId58"/>
    <p:sldId id="3711" r:id="rId59"/>
    <p:sldId id="3721" r:id="rId60"/>
    <p:sldId id="3714" r:id="rId61"/>
    <p:sldId id="3738" r:id="rId62"/>
    <p:sldId id="3699" r:id="rId63"/>
    <p:sldId id="3737" r:id="rId64"/>
    <p:sldId id="3722" r:id="rId65"/>
    <p:sldId id="3745" r:id="rId66"/>
    <p:sldId id="3725" r:id="rId67"/>
    <p:sldId id="3732" r:id="rId68"/>
    <p:sldId id="3681" r:id="rId69"/>
    <p:sldId id="3695" r:id="rId70"/>
    <p:sldId id="3705" r:id="rId71"/>
    <p:sldId id="3726" r:id="rId72"/>
    <p:sldId id="3727" r:id="rId73"/>
    <p:sldId id="3731" r:id="rId74"/>
    <p:sldId id="3730" r:id="rId75"/>
    <p:sldId id="3728" r:id="rId76"/>
    <p:sldId id="3729" r:id="rId77"/>
    <p:sldId id="3739" r:id="rId78"/>
    <p:sldId id="3741" r:id="rId79"/>
    <p:sldId id="3647" r:id="rId80"/>
    <p:sldId id="3631" r:id="rId81"/>
    <p:sldId id="3628" r:id="rId82"/>
    <p:sldId id="3717" r:id="rId83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767" autoAdjust="0"/>
    <p:restoredTop sz="99000" autoAdjust="0"/>
  </p:normalViewPr>
  <p:slideViewPr>
    <p:cSldViewPr>
      <p:cViewPr varScale="1">
        <p:scale>
          <a:sx n="88" d="100"/>
          <a:sy n="88" d="100"/>
        </p:scale>
        <p:origin x="776" y="4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3048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  <a:blipFill>
                <a:blip r:embed="rId3"/>
                <a:stretch>
                  <a:fillRect l="-585" t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305800" cy="38862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To apply LLL, let: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1</a:t>
            </a:r>
            <a:r>
              <a:rPr lang="en-US" sz="1800" dirty="0"/>
              <a:t>= (n, 0, 0,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2</a:t>
            </a:r>
            <a:r>
              <a:rPr lang="en-US" sz="1800" dirty="0"/>
              <a:t>= (0, </a:t>
            </a:r>
            <a:r>
              <a:rPr lang="en-US" sz="1800" dirty="0" err="1"/>
              <a:t>Yn</a:t>
            </a:r>
            <a:r>
              <a:rPr lang="en-US" sz="1800" dirty="0"/>
              <a:t>, 0,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3</a:t>
            </a:r>
            <a:r>
              <a:rPr lang="en-US" sz="1800" dirty="0"/>
              <a:t>= (0, 0, Y</a:t>
            </a:r>
            <a:r>
              <a:rPr lang="en-US" sz="1800" baseline="30000" dirty="0"/>
              <a:t>2</a:t>
            </a:r>
            <a:r>
              <a:rPr lang="en-US" sz="1800" dirty="0"/>
              <a:t>n,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4</a:t>
            </a:r>
            <a:r>
              <a:rPr lang="en-US" sz="1800" dirty="0"/>
              <a:t>= (a</a:t>
            </a:r>
            <a:r>
              <a:rPr lang="en-US" sz="1800" baseline="-25000" dirty="0"/>
              <a:t>0</a:t>
            </a:r>
            <a:r>
              <a:rPr lang="en-US" sz="1800" dirty="0"/>
              <a:t> , a</a:t>
            </a:r>
            <a:r>
              <a:rPr lang="en-US" sz="1800" baseline="-25000" dirty="0"/>
              <a:t>1</a:t>
            </a:r>
            <a:r>
              <a:rPr lang="en-US" sz="1800" dirty="0"/>
              <a:t>Y, a</a:t>
            </a:r>
            <a:r>
              <a:rPr lang="en-US" sz="1800" baseline="-25000" dirty="0"/>
              <a:t>2</a:t>
            </a:r>
            <a:r>
              <a:rPr lang="en-US" sz="1800" dirty="0"/>
              <a:t>Y</a:t>
            </a:r>
            <a:r>
              <a:rPr lang="en-US" sz="1800" baseline="30000" dirty="0"/>
              <a:t>2</a:t>
            </a:r>
            <a:r>
              <a:rPr lang="en-US" sz="1800" dirty="0"/>
              <a:t>, a</a:t>
            </a:r>
            <a:r>
              <a:rPr lang="en-US" sz="1800" baseline="-25000" dirty="0"/>
              <a:t>3</a:t>
            </a:r>
            <a:r>
              <a:rPr lang="en-US" sz="1800" dirty="0"/>
              <a:t>Y</a:t>
            </a:r>
            <a:r>
              <a:rPr lang="en-US" sz="1800" baseline="30000" dirty="0"/>
              <a:t>3</a:t>
            </a:r>
            <a:r>
              <a:rPr lang="en-US" sz="1800" dirty="0"/>
              <a:t>) 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When we apply LLL, we get a vector, b</a:t>
            </a:r>
            <a:r>
              <a:rPr lang="en-US" sz="1800" baseline="-25000" dirty="0"/>
              <a:t>1</a:t>
            </a:r>
            <a:r>
              <a:rPr lang="en-US" sz="1800" dirty="0"/>
              <a:t>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||b</a:t>
            </a:r>
            <a:r>
              <a:rPr lang="en-US" sz="1800" baseline="-25000" dirty="0"/>
              <a:t>1</a:t>
            </a:r>
            <a:r>
              <a:rPr lang="en-US" sz="1800" dirty="0"/>
              <a:t>|| </a:t>
            </a:r>
            <a:r>
              <a:rPr lang="en-US" sz="1800" dirty="0">
                <a:latin typeface="Math1Mono"/>
              </a:rPr>
              <a:t>≦</a:t>
            </a:r>
            <a:r>
              <a:rPr lang="en-US" sz="1800" dirty="0"/>
              <a:t> 2</a:t>
            </a:r>
            <a:r>
              <a:rPr lang="en-US" sz="1800" baseline="30000" dirty="0"/>
              <a:t>(3/4)</a:t>
            </a:r>
            <a:r>
              <a:rPr lang="en-US" sz="1800" dirty="0"/>
              <a:t> |det(v</a:t>
            </a:r>
            <a:r>
              <a:rPr lang="en-US" sz="1800" baseline="-25000" dirty="0"/>
              <a:t>1</a:t>
            </a:r>
            <a:r>
              <a:rPr lang="en-US" sz="1800" dirty="0"/>
              <a:t>, v</a:t>
            </a:r>
            <a:r>
              <a:rPr lang="en-US" sz="1800" baseline="-25000" dirty="0"/>
              <a:t>2</a:t>
            </a:r>
            <a:r>
              <a:rPr lang="en-US" sz="1800" dirty="0"/>
              <a:t>, v</a:t>
            </a:r>
            <a:r>
              <a:rPr lang="en-US" sz="1800" baseline="-25000" dirty="0"/>
              <a:t>3</a:t>
            </a:r>
            <a:r>
              <a:rPr lang="en-US" sz="1800" dirty="0"/>
              <a:t>, v</a:t>
            </a:r>
            <a:r>
              <a:rPr lang="en-US" sz="1800" baseline="-25000" dirty="0"/>
              <a:t>4</a:t>
            </a:r>
            <a:r>
              <a:rPr lang="en-US" sz="1800" dirty="0"/>
              <a:t>)| = 2</a:t>
            </a:r>
            <a:r>
              <a:rPr lang="en-US" sz="1800" baseline="30000" dirty="0"/>
              <a:t>(3/4)</a:t>
            </a:r>
            <a:r>
              <a:rPr lang="en-US" sz="1800" dirty="0"/>
              <a:t> n</a:t>
            </a:r>
            <a:r>
              <a:rPr lang="en-US" sz="1800" baseline="30000" dirty="0"/>
              <a:t>(3/4)</a:t>
            </a:r>
            <a:r>
              <a:rPr lang="en-US" sz="1800" dirty="0"/>
              <a:t>  Y</a:t>
            </a:r>
            <a:r>
              <a:rPr lang="en-US" sz="1800" baseline="30000" dirty="0"/>
              <a:t>(3/2)</a:t>
            </a:r>
            <a:r>
              <a:rPr lang="en-US" sz="1800" dirty="0"/>
              <a:t> ….  </a:t>
            </a:r>
            <a:r>
              <a:rPr lang="en-US" sz="1800" i="1" dirty="0">
                <a:solidFill>
                  <a:srgbClr val="0066CC"/>
                </a:solidFill>
              </a:rPr>
              <a:t>Equation 1</a:t>
            </a:r>
            <a:r>
              <a:rPr lang="en-US" sz="1800" dirty="0"/>
              <a:t>.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Let  b</a:t>
            </a:r>
            <a:r>
              <a:rPr lang="en-US" sz="1800" baseline="-25000" dirty="0"/>
              <a:t>1</a:t>
            </a:r>
            <a:r>
              <a:rPr lang="en-US" sz="1800" dirty="0"/>
              <a:t>= c</a:t>
            </a:r>
            <a:r>
              <a:rPr lang="en-US" sz="1800" baseline="-25000" dirty="0"/>
              <a:t>1</a:t>
            </a:r>
            <a:r>
              <a:rPr lang="en-US" sz="1800" dirty="0"/>
              <a:t>v</a:t>
            </a:r>
            <a:r>
              <a:rPr lang="en-US" sz="1800" baseline="-25000" dirty="0"/>
              <a:t>1</a:t>
            </a:r>
            <a:r>
              <a:rPr lang="en-US" sz="1800" dirty="0"/>
              <a:t> + …+ c</a:t>
            </a:r>
            <a:r>
              <a:rPr lang="en-US" sz="1800" baseline="-25000" dirty="0"/>
              <a:t>4</a:t>
            </a:r>
            <a:r>
              <a:rPr lang="en-US" sz="1800" dirty="0"/>
              <a:t>v</a:t>
            </a:r>
            <a:r>
              <a:rPr lang="en-US" sz="1800" baseline="-25000" dirty="0"/>
              <a:t>4</a:t>
            </a:r>
            <a:r>
              <a:rPr lang="en-US" sz="1800" dirty="0"/>
              <a:t>= (e</a:t>
            </a:r>
            <a:r>
              <a:rPr lang="en-US" sz="1800" baseline="-25000" dirty="0"/>
              <a:t>0</a:t>
            </a:r>
            <a:r>
              <a:rPr lang="en-US" sz="1800" dirty="0"/>
              <a:t>, Ye</a:t>
            </a:r>
            <a:r>
              <a:rPr lang="en-US" sz="1800" baseline="-25000" dirty="0"/>
              <a:t>1</a:t>
            </a:r>
            <a:r>
              <a:rPr lang="en-US" sz="1800" dirty="0"/>
              <a:t>, Y</a:t>
            </a:r>
            <a:r>
              <a:rPr lang="en-US" sz="1800" baseline="30000" dirty="0"/>
              <a:t>2</a:t>
            </a:r>
            <a:r>
              <a:rPr lang="en-US" sz="1800" dirty="0"/>
              <a:t>e</a:t>
            </a:r>
            <a:r>
              <a:rPr lang="en-US" sz="1800" baseline="-25000" dirty="0"/>
              <a:t>2</a:t>
            </a:r>
            <a:r>
              <a:rPr lang="en-US" sz="1800" dirty="0"/>
              <a:t>, Y</a:t>
            </a:r>
            <a:r>
              <a:rPr lang="en-US" sz="1800" baseline="30000" dirty="0"/>
              <a:t>3</a:t>
            </a:r>
            <a:r>
              <a:rPr lang="en-US" sz="1800" dirty="0"/>
              <a:t>e</a:t>
            </a:r>
            <a:r>
              <a:rPr lang="en-US" sz="1800" baseline="-25000" dirty="0"/>
              <a:t>3</a:t>
            </a:r>
            <a:r>
              <a:rPr lang="en-US" sz="1800" dirty="0"/>
              <a:t>).  Then: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0</a:t>
            </a:r>
            <a:r>
              <a:rPr lang="en-US" sz="1800" dirty="0"/>
              <a:t> = c</a:t>
            </a:r>
            <a:r>
              <a:rPr lang="en-US" sz="1800" baseline="-25000" dirty="0"/>
              <a:t>1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0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1</a:t>
            </a:r>
            <a:r>
              <a:rPr lang="en-US" sz="1800" dirty="0"/>
              <a:t> = c</a:t>
            </a:r>
            <a:r>
              <a:rPr lang="en-US" sz="1800" baseline="-25000" dirty="0"/>
              <a:t>2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1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2</a:t>
            </a:r>
            <a:r>
              <a:rPr lang="en-US" sz="1800" dirty="0"/>
              <a:t>= c</a:t>
            </a:r>
            <a:r>
              <a:rPr lang="en-US" sz="1800" baseline="-25000" dirty="0"/>
              <a:t>3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2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3</a:t>
            </a:r>
            <a:r>
              <a:rPr lang="en-US" sz="1800" dirty="0"/>
              <a:t> =  c</a:t>
            </a:r>
            <a:r>
              <a:rPr lang="en-US" sz="1800" baseline="-25000" dirty="0"/>
              <a:t>4</a:t>
            </a:r>
            <a:endParaRPr 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 if m is a solution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 ≦ 2||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blipFill>
                <a:blip r:embed="rId2"/>
                <a:stretch>
                  <a:fillRect l="-593" t="-130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Volume of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sphere: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)≈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num>
                              <m:den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6" r="-584" b="-131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07731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76200"/>
            <a:ext cx="8610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6293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600200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77785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Some 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488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t="-1961" r="-674359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t="-1961" r="-630556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t="-1961" r="-725455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t="-1961" r="-200000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t="-1961" r="-84722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t="-1961" r="-93651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t="-1961" r="-3509" b="-2431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so each element in the vector is just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+128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Multiplication is then pointwise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2006" r="-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template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76200" y="1600200"/>
                <a:ext cx="4571999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</a:t>
                </a: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∧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𝑀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||</m:t>
                      </m:r>
                      <m:sSubSup>
                        <m:sSubSupPr>
                          <m:ctrlP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′</m:t>
                          </m:r>
                        </m:sup>
                      </m:sSubSup>
                      <m:r>
                        <a:rPr lang="en-US" sz="1800" b="1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76200" y="1600200"/>
                <a:ext cx="4571999" cy="4191000"/>
              </a:xfrm>
              <a:prstGeom prst="rect">
                <a:avLst/>
              </a:prstGeom>
              <a:blipFill>
                <a:blip r:embed="rId2"/>
                <a:stretch>
                  <a:fillRect l="-2778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134556" y="1619956"/>
                <a:ext cx="4953000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view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as polynomial in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𝒛</m:t>
                            </m:r>
                          </m:e>
                        </m:d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∨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5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𝑙𝑜𝑤𝑏𝑖𝑡𝑠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𝐴𝑦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𝑐𝑠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−</m:t>
                      </m:r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227138" lvl="3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134556" y="1619956"/>
                <a:ext cx="4953000" cy="4191000"/>
              </a:xfrm>
              <a:prstGeom prst="rect">
                <a:avLst/>
              </a:prstGeom>
              <a:blipFill>
                <a:blip r:embed="rId3"/>
                <a:stretch>
                  <a:fillRect l="-2302" t="-1813" r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67F6-0F00-57A4-D3E5-D1585E82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6C940B-EF7B-4C9E-6CE5-84FEB8DC0366}"/>
              </a:ext>
            </a:extLst>
          </p:cNvPr>
          <p:cNvSpPr txBox="1">
            <a:spLocks/>
          </p:cNvSpPr>
          <p:nvPr/>
        </p:nvSpPr>
        <p:spPr>
          <a:xfrm>
            <a:off x="304801" y="762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security argument -1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152401" y="1447800"/>
                <a:ext cx="8763000" cy="4876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∙3∙11∙31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b="0" i="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Write coefficients of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𝐰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≤60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if any coefficient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any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b="1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ensured by </a:t>
                </a: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the final algorithm.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 chosen so that expected rejections in steps 4 and 5 is between 4 and 7.</a:t>
                </a:r>
                <a:b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152401" y="1447800"/>
                <a:ext cx="8763000" cy="4876800"/>
              </a:xfrm>
              <a:prstGeom prst="rect">
                <a:avLst/>
              </a:prstGeom>
              <a:blipFill>
                <a:blip r:embed="rId2"/>
                <a:stretch>
                  <a:fillRect l="-1592" t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766F5-1FD3-050B-EC39-9D6CBDD8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4074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1257F-A6BA-7743-624A-C028D8643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BE7EA-848C-1DBD-CE3C-6CF041A116A9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security argument - 2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447800"/>
                <a:ext cx="845819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Verification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we need only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This follows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𝑙𝑜𝑤𝑏𝑖𝑡𝑠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𝒚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 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Adding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never causes a carry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lowbits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In final algorithm,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is generated from a seed using SHAKE-128, NTT is used to speed multiplications and a hint,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returned with the signature to help verifier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compressed public key.  SampleinBall, guarantees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447800"/>
                <a:ext cx="8458199" cy="4648200"/>
              </a:xfrm>
              <a:prstGeom prst="rect">
                <a:avLst/>
              </a:prstGeom>
              <a:blipFill>
                <a:blip r:embed="rId2"/>
                <a:stretch>
                  <a:fillRect l="-1802" t="-1635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77C97-36F0-105D-2152-821F98D9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3850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A900-FC19-F69C-1F01-6D26AAEAD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7A1BC7-C34B-AC21-97DE-435AE600E891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E6373AA1-DD19-F8DB-C30A-02EB839800E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/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57625-D5D6-B07B-FF75-D189C67D1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805" t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/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515E5-724F-D7D3-D5AA-BB86CB660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639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555DE-DB60-D70E-8D6B-7113CA7F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4250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1942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blipFill>
                <a:blip r:embed="rId2"/>
                <a:stretch>
                  <a:fillRect l="-2287" t="-1832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452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8200" y="1727200"/>
                <a:ext cx="7841892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𝑠𝑎𝑚𝑝𝑙𝑒𝑖𝑛𝑏𝑎𝑙𝑙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 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1800" b="0" i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byte</a:t>
                </a:r>
              </a:p>
              <a:p>
                <a:pPr lvl="4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(−1)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𝜌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[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𝜏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+256]</m:t>
                          </m:r>
                        </m:sup>
                      </m:sSup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8200" y="1727200"/>
                <a:ext cx="7841892" cy="4495800"/>
              </a:xfrm>
              <a:prstGeom prst="rect">
                <a:avLst/>
              </a:prstGeom>
              <a:blipFill>
                <a:blip r:embed="rId2"/>
                <a:stretch>
                  <a:fillRect l="-1618" t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364" t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blipFill>
                <a:blip r:embed="rId2"/>
                <a:stretch>
                  <a:fillRect l="-1858" t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 p</a:t>
                </a: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Compresses t by dropping low order bits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blipFill>
                <a:blip r:embed="rId2"/>
                <a:stretch>
                  <a:fillRect l="-1585" t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28600" y="471487"/>
            <a:ext cx="8458199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6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parameters for security category 5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1457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1187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3704" r="-325000" b="-9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11538" r="-325000" b="-9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00000" r="-325000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300000" r="-79082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15385" r="-325000" b="-7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96296" r="-325000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496296" r="-79082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496296" r="-1974" b="-5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57778" r="-325000" b="-2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357778" r="-1974" b="-25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762963" r="-325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762963" r="-79082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762963" r="-1974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896154" r="-32500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959259" r="-325000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100000" r="-325000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ED365C-DC48-7AF4-A078-284C292A5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883841"/>
              </p:ext>
            </p:extLst>
          </p:nvPr>
        </p:nvGraphicFramePr>
        <p:xfrm>
          <a:off x="1219200" y="5754835"/>
          <a:ext cx="4800600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518">
                  <a:extLst>
                    <a:ext uri="{9D8B030D-6E8A-4147-A177-3AD203B41FA5}">
                      <a16:colId xmlns:a16="http://schemas.microsoft.com/office/drawing/2014/main" val="654791142"/>
                    </a:ext>
                  </a:extLst>
                </a:gridCol>
                <a:gridCol w="1119311">
                  <a:extLst>
                    <a:ext uri="{9D8B030D-6E8A-4147-A177-3AD203B41FA5}">
                      <a16:colId xmlns:a16="http://schemas.microsoft.com/office/drawing/2014/main" val="3391699991"/>
                    </a:ext>
                  </a:extLst>
                </a:gridCol>
                <a:gridCol w="970069">
                  <a:extLst>
                    <a:ext uri="{9D8B030D-6E8A-4147-A177-3AD203B41FA5}">
                      <a16:colId xmlns:a16="http://schemas.microsoft.com/office/drawing/2014/main" val="902327569"/>
                    </a:ext>
                  </a:extLst>
                </a:gridCol>
                <a:gridCol w="845702">
                  <a:extLst>
                    <a:ext uri="{9D8B030D-6E8A-4147-A177-3AD203B41FA5}">
                      <a16:colId xmlns:a16="http://schemas.microsoft.com/office/drawing/2014/main" val="3834089133"/>
                    </a:ext>
                  </a:extLst>
                </a:gridCol>
              </a:tblGrid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29902"/>
                  </a:ext>
                </a:extLst>
              </a:tr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30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blipFill>
                <a:blip r:embed="rId2"/>
                <a:stretch>
                  <a:fillRect l="-1543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238" t="-1202" b="-8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blipFill>
                <a:blip r:embed="rId2"/>
                <a:stretch>
                  <a:fillRect l="-20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𝜌𝜌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Dilithium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based on the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-Okamoto transform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blipFill>
                <a:blip r:embed="rId2"/>
                <a:stretch>
                  <a:fillRect l="-1906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blipFill>
                <a:blip r:embed="rId2"/>
                <a:stretch>
                  <a:fillRect l="-804" t="-1690" r="-12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Parse: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+256∙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&lt;19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+=2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blipFill>
                <a:blip r:embed="rId2"/>
                <a:stretch>
                  <a:fillRect l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92AE-56EC-42EE-8939-4F15A48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B0E2ACE-0143-191A-A3E8-D068AAA05022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(Central Binomial)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{0,1}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output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blipFill>
                <a:blip r:embed="rId2"/>
                <a:stretch>
                  <a:fillRect l="-1343" r="-1493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27E92-D20D-C7F2-7454-5A76AC29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0153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blipFill>
                <a:blip r:embed="rId2"/>
                <a:stretch>
                  <a:fillRect l="-1587" b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4102-8C0C-CDA9-0B1C-0AF3A559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2934DC-5463-49B4-CB08-8DB85A87E3AE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8CD30-6AC6-9DF7-8837-E58EF5B1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8855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981200"/>
                <a:ext cx="8067984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981200"/>
                <a:ext cx="8067984" cy="3962400"/>
              </a:xfrm>
              <a:prstGeom prst="rect">
                <a:avLst/>
              </a:prstGeom>
              <a:blipFill>
                <a:blip r:embed="rId2"/>
                <a:stretch>
                  <a:fillRect l="-1572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665A0-AB2A-5B63-09C9-B919DEEB3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𝑟𝑒𝑣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127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...,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b>
                        </m:sSub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431DE-FC80-DDE2-C5C6-DED4FB49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91998F-B649-F554-1923-BE8F9E5C14A6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Kyber</a:t>
            </a:r>
          </a:p>
        </p:txBody>
      </p:sp>
    </p:spTree>
    <p:extLst>
      <p:ext uri="{BB962C8B-B14F-4D97-AF65-F5344CB8AC3E}">
        <p14:creationId xmlns:p14="http://schemas.microsoft.com/office/powerpoint/2010/main" val="3230293012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5669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Make public key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 a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-like key (see full version)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[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566993"/>
              </a:xfrm>
              <a:prstGeom prst="rect">
                <a:avLst/>
              </a:prstGeom>
              <a:blipFill>
                <a:blip r:embed="rId2"/>
                <a:stretch>
                  <a:fillRect l="-1664" t="-278" r="-1210" b="-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simplified a little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18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(Note: failure rate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−174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ML-KEM-1024)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blipFill>
                <a:blip r:embed="rId2"/>
                <a:stretch>
                  <a:fillRect l="-1486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36576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51054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blipFill>
                <a:blip r:embed="rId2"/>
                <a:stretch>
                  <a:fillRect l="-1824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55663" lvl="3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28700" lvl="4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𝑆𝑎𝑚𝑝𝑙𝑒𝑁𝑇𝑇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𝑋𝑂𝐹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3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2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𝑁𝑇𝑇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𝒖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𝑁𝑇𝑇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blipFill>
                <a:blip r:embed="rId2"/>
                <a:stretch>
                  <a:fillRect l="-1089" t="-260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B13C-FCD5-298F-8008-C6137A1E6F64}"/>
              </a:ext>
            </a:extLst>
          </p:cNvPr>
          <p:cNvSpPr txBox="1"/>
          <p:nvPr/>
        </p:nvSpPr>
        <p:spPr>
          <a:xfrm>
            <a:off x="8530814" y="98970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blipFill>
                <a:blip r:embed="rId2"/>
                <a:stretch>
                  <a:fillRect l="-1777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blipFill>
                <a:blip r:embed="rId2"/>
                <a:stretch>
                  <a:fillRect l="-1824" t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blipFill>
                <a:blip r:embed="rId2"/>
                <a:stretch>
                  <a:fillRect l="-171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C2D14-8735-D658-4FAE-4528F148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808D75-9F31-E3B7-EC9A-E6C09A63A8B2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Notes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Define</a:t>
                </a:r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=|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⁡[</m:t>
                        </m:r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=1, 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×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𝑨𝒔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]−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=1, 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×</m:t>
                                </m:r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;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]|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 For all adversaries, A, there are adversaries, B, C: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𝐶𝑃𝐴𝑃𝐾𝐸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𝑐𝑝𝑎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classical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+4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quantum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𝑐𝑐𝑎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4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𝑨𝒅𝒗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𝑚𝑙𝑤𝑒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</m:t>
                            </m:r>
                          </m:e>
                        </m:d>
                      </m:e>
                    </m:ra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8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𝑅𝑂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4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blipFill>
                <a:blip r:embed="rId2"/>
                <a:stretch>
                  <a:fillRect l="-1460" t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41B4F-B0CD-E51A-908A-400315E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7155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FD1F-EA1D-2F77-CF78-A663C7F2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>
            <a:extLst>
              <a:ext uri="{FF2B5EF4-FFF2-40B4-BE49-F238E27FC236}">
                <a16:creationId xmlns:a16="http://schemas.microsoft.com/office/drawing/2014/main" id="{8CE32A1E-E5BD-8CF4-511A-F0A6DE1B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86138B35-A1D2-D8DD-5567-87D193E9F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5185-C081-E9EA-A0FB-1F23ACAA2104}"/>
              </a:ext>
            </a:extLst>
          </p:cNvPr>
          <p:cNvSpPr txBox="1"/>
          <p:nvPr/>
        </p:nvSpPr>
        <p:spPr>
          <a:xfrm>
            <a:off x="304800" y="1401887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 Blum-Kalai-Wasserman (BKW) algorithm is a combinatorial algorithm used to solve the Learning With Errors (LWE).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attack typically involves two main phases: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Reduction Phase: This phase progressively reduces the dimension of the LWE/LWR problem, essentially trying to simplify the equations involved. This is achieved by combining samples (vectors with associated 'noise' or errors) in a way that eliminates certain positions in the vectors, albeit at the cost of increasing the noise in the remaining positions.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Solving Phase: Once the problem is reduced to a manageable size, the remaining entries of the secret are recovered. This often involves techniques like hypothesis testing to distinguish the correct guess of the secret sub-vector from incorrect ones.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4908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makehint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𝑆𝑚𝑎𝑙𝑙𝑏𝑎𝑙𝑙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𝑒𝑡𝑐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MultiplyNTT</a:t>
                </a: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9320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75665</TotalTime>
  <Words>8822</Words>
  <Application>Microsoft Macintosh PowerPoint</Application>
  <PresentationFormat>Letter Paper (8.5x11 in)</PresentationFormat>
  <Paragraphs>1175</Paragraphs>
  <Slides>82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Aptos</vt:lpstr>
      <vt:lpstr>Arial</vt:lpstr>
      <vt:lpstr>Calibri</vt:lpstr>
      <vt:lpstr>Cambria Math</vt:lpstr>
      <vt:lpstr>Courier New</vt:lpstr>
      <vt:lpstr>Math1Mono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Attacks</vt:lpstr>
      <vt:lpstr>End</vt:lpstr>
      <vt:lpstr>LLL Theorem</vt:lpstr>
      <vt:lpstr>Gauss again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4728</cp:revision>
  <cp:lastPrinted>2025-07-26T02:13:16Z</cp:lastPrinted>
  <dcterms:created xsi:type="dcterms:W3CDTF">2013-04-22T16:10:14Z</dcterms:created>
  <dcterms:modified xsi:type="dcterms:W3CDTF">2025-07-26T20:08:12Z</dcterms:modified>
</cp:coreProperties>
</file>